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Bibliyometride</a:t>
            </a:r>
            <a:r>
              <a:rPr lang="tr-TR" b="1" dirty="0"/>
              <a:t> Temel Kavramlar: Eleştirel Bir </a:t>
            </a:r>
            <a:r>
              <a:rPr lang="tr-TR" b="1" dirty="0" smtClean="0"/>
              <a:t>Yaklaşım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2400" b="1" dirty="0" err="1"/>
              <a:t>Prof.Dr.Murat</a:t>
            </a:r>
            <a:r>
              <a:rPr lang="tr-TR" sz="2400" b="1" dirty="0"/>
              <a:t> YILMAZ </a:t>
            </a:r>
            <a:endParaRPr lang="tr-TR" sz="2400" dirty="0"/>
          </a:p>
          <a:p>
            <a:endParaRPr lang="tr-TR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634229" y="5584646"/>
            <a:ext cx="9733264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28789" y="5653150"/>
            <a:ext cx="875763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dirty="0" err="1">
                <a:solidFill>
                  <a:schemeClr val="bg1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Bibliyometri</a:t>
            </a:r>
            <a:r>
              <a:rPr lang="tr-TR" b="1" dirty="0">
                <a:solidFill>
                  <a:schemeClr val="bg1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Çalıştayı’18, İstanbul Teknik Üniversitesi, 22-23 Ekim 2018</a:t>
            </a:r>
            <a:r>
              <a:rPr lang="tr-TR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77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6-) Sonuç: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i="1" dirty="0"/>
              <a:t>Bu çalışma göstermiştir ki araştırma ve araştırmacının verimliliğinin değerlendirilmesinde, sadece niceliksel yönler yeterli olmamalıdır. </a:t>
            </a:r>
            <a:endParaRPr 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105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34225" cy="4601183"/>
          </a:xfrm>
        </p:spPr>
        <p:txBody>
          <a:bodyPr/>
          <a:lstStyle/>
          <a:p>
            <a:r>
              <a:rPr lang="tr-TR" dirty="0"/>
              <a:t>1-A</a:t>
            </a:r>
            <a:r>
              <a:rPr lang="tr-TR" b="1" dirty="0"/>
              <a:t>) Giriş: </a:t>
            </a:r>
            <a:r>
              <a:rPr lang="tr-TR" b="1" dirty="0" err="1"/>
              <a:t>Bibliyometrinin</a:t>
            </a:r>
            <a:r>
              <a:rPr lang="tr-TR" b="1" dirty="0"/>
              <a:t> tanımı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i="1" dirty="0" err="1"/>
              <a:t>Bibliyometri</a:t>
            </a:r>
            <a:r>
              <a:rPr lang="tr-TR" sz="3600" i="1" dirty="0"/>
              <a:t>, üretilen bilginin çeşitli faktörlere göre dağılımını niceliksel olarak saptayan hem bir inceleme alanı hem de bir araştırma yöntemidir.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74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1-B) </a:t>
            </a:r>
            <a:r>
              <a:rPr lang="tr-TR" b="1" dirty="0"/>
              <a:t>Bildirin amacı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i="1" dirty="0"/>
              <a:t>Bu çalışmamızın amacı, bilimsel bir disiplin olarak </a:t>
            </a:r>
            <a:r>
              <a:rPr lang="tr-TR" sz="3600" i="1" dirty="0" err="1"/>
              <a:t>bibliyometriyi</a:t>
            </a:r>
            <a:r>
              <a:rPr lang="tr-TR" sz="3600" i="1" dirty="0"/>
              <a:t> eleştirel bir yaklaşımla irdelemektir.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05075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005436" cy="4601183"/>
          </a:xfrm>
        </p:spPr>
        <p:txBody>
          <a:bodyPr/>
          <a:lstStyle/>
          <a:p>
            <a:r>
              <a:rPr lang="tr-TR" dirty="0"/>
              <a:t>1-C) </a:t>
            </a:r>
            <a:r>
              <a:rPr lang="tr-TR" b="1" dirty="0"/>
              <a:t>Bildiriye ilişkin araştırma yöntemi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i="1" dirty="0" err="1"/>
              <a:t>Betimsel</a:t>
            </a:r>
            <a:r>
              <a:rPr lang="tr-TR" sz="3600" i="1" dirty="0"/>
              <a:t> analiz yöntemi.</a:t>
            </a:r>
            <a:endParaRPr lang="tr-TR" sz="3600" i="1" dirty="0"/>
          </a:p>
        </p:txBody>
      </p:sp>
    </p:spTree>
    <p:extLst>
      <p:ext uri="{BB962C8B-B14F-4D97-AF65-F5344CB8AC3E}">
        <p14:creationId xmlns:p14="http://schemas.microsoft.com/office/powerpoint/2010/main" val="132613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1-D) </a:t>
            </a:r>
            <a:r>
              <a:rPr lang="tr-TR" b="1" dirty="0"/>
              <a:t>Bildiriye ilişkin hipotez:</a:t>
            </a:r>
            <a:r>
              <a:rPr lang="tr-TR" dirty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i="1" dirty="0"/>
              <a:t>“Araştırma ve araştırmacının verimliliğinin değerlendirilmesinde </a:t>
            </a:r>
            <a:r>
              <a:rPr lang="tr-TR" sz="3600" i="1" dirty="0" err="1"/>
              <a:t>bibliyometrik</a:t>
            </a:r>
            <a:r>
              <a:rPr lang="tr-TR" sz="3600" i="1" dirty="0"/>
              <a:t> incelemeler, verimliliğinin niceliksel yönüne daha fazla ağırlık verir. Oysaki araştırma ve araştırmacının verimliliği, sadece niceliksel yönlerle tespit edilmemelidir”. 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75123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/>
              <a:t>2-) </a:t>
            </a:r>
            <a:r>
              <a:rPr lang="tr-TR" i="1" dirty="0" err="1"/>
              <a:t>B</a:t>
            </a:r>
            <a:r>
              <a:rPr lang="tr-TR" i="1" dirty="0" err="1" smtClean="0"/>
              <a:t>ibliyometri</a:t>
            </a:r>
            <a:r>
              <a:rPr lang="tr-TR" i="1" dirty="0" smtClean="0"/>
              <a:t> </a:t>
            </a:r>
            <a:r>
              <a:rPr lang="tr-TR" i="1" dirty="0"/>
              <a:t>ve </a:t>
            </a:r>
            <a:r>
              <a:rPr lang="tr-TR" i="1" dirty="0" err="1"/>
              <a:t>bibliyometrik</a:t>
            </a:r>
            <a:r>
              <a:rPr lang="tr-TR" i="1" dirty="0"/>
              <a:t> incelemelerle ilgili eleştirilerimiz </a:t>
            </a:r>
            <a:r>
              <a:rPr lang="tr-TR" i="1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tr-TR" sz="2400" i="1" dirty="0" smtClean="0"/>
          </a:p>
          <a:p>
            <a:endParaRPr lang="tr-TR" sz="2400" i="1" dirty="0"/>
          </a:p>
          <a:p>
            <a:endParaRPr lang="tr-TR" sz="2400" i="1" dirty="0" smtClean="0"/>
          </a:p>
          <a:p>
            <a:endParaRPr lang="tr-TR" sz="2400" i="1" dirty="0"/>
          </a:p>
          <a:p>
            <a:r>
              <a:rPr lang="tr-TR" sz="3500" b="1" i="1" dirty="0" smtClean="0"/>
              <a:t>2-A) </a:t>
            </a:r>
            <a:r>
              <a:rPr lang="tr-TR" sz="3500" b="1" i="1" dirty="0" err="1" smtClean="0"/>
              <a:t>Bibliyometriyle</a:t>
            </a:r>
            <a:r>
              <a:rPr lang="tr-TR" sz="3500" b="1" i="1" dirty="0" smtClean="0"/>
              <a:t> </a:t>
            </a:r>
            <a:r>
              <a:rPr lang="tr-TR" sz="3500" b="1" i="1" dirty="0"/>
              <a:t>ilgili </a:t>
            </a:r>
            <a:r>
              <a:rPr lang="tr-TR" sz="3500" b="1" i="1" dirty="0" err="1"/>
              <a:t>terimsel</a:t>
            </a:r>
            <a:r>
              <a:rPr lang="tr-TR" sz="3500" b="1" i="1" dirty="0"/>
              <a:t> </a:t>
            </a:r>
            <a:r>
              <a:rPr lang="tr-TR" sz="3500" b="1" i="1" dirty="0" smtClean="0"/>
              <a:t>sorunlar:</a:t>
            </a:r>
          </a:p>
          <a:p>
            <a:endParaRPr lang="tr-TR" sz="2400" b="1" i="1" dirty="0" smtClean="0"/>
          </a:p>
          <a:p>
            <a:r>
              <a:rPr lang="tr-TR" sz="2800" dirty="0"/>
              <a:t>2-A-1) İstatistiksel Bibliyografya teriminin irdelenmesi</a:t>
            </a:r>
          </a:p>
          <a:p>
            <a:r>
              <a:rPr lang="tr-TR" sz="2800" dirty="0"/>
              <a:t>2-A-2) </a:t>
            </a:r>
            <a:r>
              <a:rPr lang="tr-TR" sz="2800" dirty="0" err="1"/>
              <a:t>Bibliyometri</a:t>
            </a:r>
            <a:r>
              <a:rPr lang="tr-TR" sz="2800" dirty="0"/>
              <a:t>/</a:t>
            </a:r>
            <a:r>
              <a:rPr lang="tr-TR" sz="2800" dirty="0" err="1"/>
              <a:t>bibliometrics</a:t>
            </a:r>
            <a:r>
              <a:rPr lang="tr-TR" sz="2800" dirty="0"/>
              <a:t> teriminin irdelenmesi</a:t>
            </a:r>
          </a:p>
          <a:p>
            <a:r>
              <a:rPr lang="tr-TR" sz="2800" dirty="0"/>
              <a:t>2-A-3) </a:t>
            </a:r>
            <a:r>
              <a:rPr lang="tr-TR" sz="2800" dirty="0" err="1"/>
              <a:t>Bilimmetri</a:t>
            </a:r>
            <a:r>
              <a:rPr lang="tr-TR" sz="2800" dirty="0"/>
              <a:t>/</a:t>
            </a:r>
            <a:r>
              <a:rPr lang="tr-TR" sz="2800" dirty="0" err="1"/>
              <a:t>Scientometrics</a:t>
            </a:r>
            <a:r>
              <a:rPr lang="tr-TR" sz="2800" dirty="0"/>
              <a:t> teriminin irdelenmesi</a:t>
            </a:r>
          </a:p>
          <a:p>
            <a:r>
              <a:rPr lang="tr-TR" sz="2800" dirty="0"/>
              <a:t>2-A-4) </a:t>
            </a:r>
            <a:r>
              <a:rPr lang="tr-TR" sz="2800" dirty="0" err="1"/>
              <a:t>Enformetri</a:t>
            </a:r>
            <a:r>
              <a:rPr lang="tr-TR" sz="2800" dirty="0"/>
              <a:t>/</a:t>
            </a:r>
            <a:r>
              <a:rPr lang="tr-TR" sz="2800" dirty="0" err="1"/>
              <a:t>Informetrics</a:t>
            </a:r>
            <a:r>
              <a:rPr lang="tr-TR" sz="2800" dirty="0"/>
              <a:t> teriminin irdelenmesi</a:t>
            </a:r>
          </a:p>
          <a:p>
            <a:r>
              <a:rPr lang="tr-TR" sz="2800" dirty="0"/>
              <a:t>2-A-5) </a:t>
            </a:r>
            <a:r>
              <a:rPr lang="tr-TR" sz="2800" dirty="0" err="1"/>
              <a:t>Webmetri</a:t>
            </a:r>
            <a:r>
              <a:rPr lang="tr-TR" sz="2800" dirty="0"/>
              <a:t>/</a:t>
            </a:r>
            <a:r>
              <a:rPr lang="tr-TR" sz="2800" dirty="0" err="1"/>
              <a:t>Webmetrics</a:t>
            </a:r>
            <a:r>
              <a:rPr lang="tr-TR" sz="2800" dirty="0"/>
              <a:t> teriminin irdelenmesi</a:t>
            </a:r>
          </a:p>
          <a:p>
            <a:r>
              <a:rPr lang="tr-TR" sz="2800" dirty="0"/>
              <a:t>2-A-6) </a:t>
            </a:r>
            <a:r>
              <a:rPr lang="tr-TR" sz="2800" dirty="0" err="1"/>
              <a:t>Altmetri-Altmetrics</a:t>
            </a:r>
            <a:r>
              <a:rPr lang="tr-TR" sz="2800" dirty="0"/>
              <a:t> teriminin irdelenmesi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316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/>
              <a:t>3-</a:t>
            </a:r>
            <a:r>
              <a:rPr lang="tr-TR" i="1" dirty="0"/>
              <a:t>) </a:t>
            </a:r>
            <a:r>
              <a:rPr lang="tr-TR" i="1" dirty="0" err="1"/>
              <a:t>Bibliyometri</a:t>
            </a:r>
            <a:r>
              <a:rPr lang="tr-TR" i="1" dirty="0"/>
              <a:t> ve </a:t>
            </a:r>
            <a:r>
              <a:rPr lang="tr-TR" i="1" dirty="0" err="1"/>
              <a:t>bibliyometrik</a:t>
            </a:r>
            <a:r>
              <a:rPr lang="tr-TR" i="1" dirty="0"/>
              <a:t> incelemelerle ilgili eleştirilerimiz </a:t>
            </a:r>
            <a:r>
              <a:rPr lang="tr-TR" i="1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9268" y="864108"/>
            <a:ext cx="7902022" cy="5120640"/>
          </a:xfrm>
        </p:spPr>
        <p:txBody>
          <a:bodyPr>
            <a:normAutofit fontScale="40000" lnSpcReduction="20000"/>
          </a:bodyPr>
          <a:lstStyle/>
          <a:p>
            <a:endParaRPr lang="tr-TR" sz="3000" b="1" i="1" dirty="0" smtClean="0"/>
          </a:p>
          <a:p>
            <a:endParaRPr lang="tr-TR" sz="7500" b="1" i="1" dirty="0"/>
          </a:p>
          <a:p>
            <a:r>
              <a:rPr lang="tr-TR" sz="7500" b="1" i="1" dirty="0" smtClean="0"/>
              <a:t>3-A) Niceliğe </a:t>
            </a:r>
            <a:r>
              <a:rPr lang="tr-TR" sz="7500" b="1" i="1" dirty="0"/>
              <a:t>verilen öneme ilişkin </a:t>
            </a:r>
            <a:r>
              <a:rPr lang="tr-TR" sz="7500" b="1" i="1" dirty="0" smtClean="0"/>
              <a:t>sorunlar</a:t>
            </a:r>
          </a:p>
          <a:p>
            <a:endParaRPr lang="tr-TR" sz="3200" b="1" i="1" dirty="0"/>
          </a:p>
          <a:p>
            <a:endParaRPr lang="tr-TR" sz="3200" b="1" i="1" dirty="0" smtClean="0"/>
          </a:p>
          <a:p>
            <a:r>
              <a:rPr lang="tr-TR" sz="5000" dirty="0"/>
              <a:t>Araştırma ve araştırmacının verimliliğine ilişkin </a:t>
            </a:r>
            <a:r>
              <a:rPr lang="tr-TR" sz="5000" dirty="0" err="1"/>
              <a:t>bibliyometrik</a:t>
            </a:r>
            <a:r>
              <a:rPr lang="tr-TR" sz="5000" dirty="0"/>
              <a:t> </a:t>
            </a:r>
            <a:endParaRPr lang="tr-TR" sz="5000" dirty="0" smtClean="0"/>
          </a:p>
          <a:p>
            <a:pPr marL="0" indent="0">
              <a:buNone/>
            </a:pPr>
            <a:r>
              <a:rPr lang="tr-TR" sz="5000" dirty="0" smtClean="0"/>
              <a:t>ölçütler ve irdelenişi</a:t>
            </a:r>
            <a:endParaRPr lang="tr-TR" sz="5000" dirty="0"/>
          </a:p>
          <a:p>
            <a:r>
              <a:rPr lang="tr-TR" sz="5000" dirty="0" smtClean="0"/>
              <a:t>Atıf </a:t>
            </a:r>
            <a:r>
              <a:rPr lang="tr-TR" sz="5000" dirty="0"/>
              <a:t>sayısı ve kaynakçadaki eser sayısı?: </a:t>
            </a:r>
            <a:r>
              <a:rPr lang="tr-TR" sz="5000" dirty="0" smtClean="0"/>
              <a:t>Araştırma </a:t>
            </a:r>
            <a:r>
              <a:rPr lang="tr-TR" sz="5000" dirty="0"/>
              <a:t>verimliliği açısından irdelenişi. </a:t>
            </a:r>
          </a:p>
          <a:p>
            <a:r>
              <a:rPr lang="tr-TR" sz="5000" dirty="0" smtClean="0"/>
              <a:t>Yazar sayısı/ortak </a:t>
            </a:r>
            <a:r>
              <a:rPr lang="tr-TR" sz="5000" dirty="0"/>
              <a:t>ve çoklu yazarlık?: </a:t>
            </a:r>
            <a:r>
              <a:rPr lang="tr-TR" sz="5000" dirty="0"/>
              <a:t>Y</a:t>
            </a:r>
            <a:r>
              <a:rPr lang="tr-TR" sz="5000" dirty="0" smtClean="0"/>
              <a:t>azarların </a:t>
            </a:r>
            <a:r>
              <a:rPr lang="tr-TR" sz="5000" dirty="0"/>
              <a:t>katkılarının saptanması sorunu ve araştırma verimliliği açısından irdelenişi.</a:t>
            </a:r>
          </a:p>
          <a:p>
            <a:r>
              <a:rPr lang="tr-TR" sz="5000" dirty="0" smtClean="0"/>
              <a:t>Atıfta </a:t>
            </a:r>
            <a:r>
              <a:rPr lang="tr-TR" sz="5000" dirty="0"/>
              <a:t>bulunulan kaynakların yaşı?: </a:t>
            </a:r>
            <a:r>
              <a:rPr lang="tr-TR" sz="5000" dirty="0" smtClean="0"/>
              <a:t>Araştırma </a:t>
            </a:r>
            <a:r>
              <a:rPr lang="tr-TR" sz="5000" dirty="0"/>
              <a:t>verimliliği açısından irdelenişi </a:t>
            </a:r>
          </a:p>
          <a:p>
            <a:r>
              <a:rPr lang="tr-TR" sz="5000" dirty="0" smtClean="0"/>
              <a:t>Nicelik </a:t>
            </a:r>
            <a:r>
              <a:rPr lang="tr-TR" sz="5000" dirty="0"/>
              <a:t>ve </a:t>
            </a:r>
            <a:r>
              <a:rPr lang="tr-TR" sz="5000" dirty="0" smtClean="0"/>
              <a:t>Nitelik </a:t>
            </a:r>
            <a:r>
              <a:rPr lang="tr-TR" sz="5000" dirty="0"/>
              <a:t>kavramlarının etimolojik </a:t>
            </a:r>
            <a:r>
              <a:rPr lang="tr-TR" sz="5000" dirty="0" smtClean="0"/>
              <a:t>olarak </a:t>
            </a:r>
            <a:r>
              <a:rPr lang="tr-TR" sz="5000" dirty="0"/>
              <a:t>tartışılması</a:t>
            </a:r>
            <a:endParaRPr lang="tr-TR" sz="5000" b="1" i="1" dirty="0"/>
          </a:p>
          <a:p>
            <a:endParaRPr lang="tr-TR" sz="2400" b="1" i="1" dirty="0" smtClean="0"/>
          </a:p>
          <a:p>
            <a:endParaRPr lang="tr-TR" sz="2400" b="1" i="1" dirty="0"/>
          </a:p>
          <a:p>
            <a:endParaRPr lang="tr-TR" sz="2400" b="1" i="1" dirty="0" smtClean="0"/>
          </a:p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4798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/>
              <a:t>4-</a:t>
            </a:r>
            <a:r>
              <a:rPr lang="tr-TR" i="1" dirty="0"/>
              <a:t>) </a:t>
            </a:r>
            <a:r>
              <a:rPr lang="tr-TR" i="1" dirty="0" err="1"/>
              <a:t>Bibliyometri</a:t>
            </a:r>
            <a:r>
              <a:rPr lang="tr-TR" i="1" dirty="0"/>
              <a:t> ve </a:t>
            </a:r>
            <a:r>
              <a:rPr lang="tr-TR" i="1" dirty="0" err="1"/>
              <a:t>bibliyometrik</a:t>
            </a:r>
            <a:r>
              <a:rPr lang="tr-TR" i="1" dirty="0"/>
              <a:t> incelemelerle ilgili eleştirilerimiz 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000" b="1" i="1" dirty="0" smtClean="0"/>
          </a:p>
          <a:p>
            <a:r>
              <a:rPr lang="tr-TR" sz="3000" b="1" i="1" dirty="0" smtClean="0"/>
              <a:t>4-A) Yazarlardan </a:t>
            </a:r>
            <a:r>
              <a:rPr lang="tr-TR" sz="3000" b="1" i="1" dirty="0"/>
              <a:t>kaynaklanan teknik ve yorumsal sorunlar </a:t>
            </a:r>
            <a:endParaRPr lang="tr-TR" sz="3000" b="1" i="1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tr-TR" sz="2400" dirty="0" err="1" smtClean="0"/>
              <a:t>Konusal</a:t>
            </a:r>
            <a:r>
              <a:rPr lang="tr-TR" sz="2400" dirty="0" smtClean="0"/>
              <a:t> </a:t>
            </a:r>
            <a:r>
              <a:rPr lang="tr-TR" sz="2400" dirty="0"/>
              <a:t>analizler için gerekli olan konu başlıkları şemalarının hazırlanışına ilişkin sorunlar</a:t>
            </a:r>
          </a:p>
          <a:p>
            <a:r>
              <a:rPr lang="tr-TR" sz="2400" dirty="0" smtClean="0"/>
              <a:t>Verilerin </a:t>
            </a:r>
            <a:r>
              <a:rPr lang="tr-TR" sz="2400" dirty="0"/>
              <a:t>yorumlanmasında yaşanan sorunlar</a:t>
            </a:r>
            <a:endParaRPr lang="tr-TR" sz="2400" b="1" i="1" dirty="0"/>
          </a:p>
          <a:p>
            <a:endParaRPr lang="tr-TR" sz="2400" b="1" i="1" dirty="0" smtClean="0"/>
          </a:p>
          <a:p>
            <a:endParaRPr lang="tr-TR" sz="2400" b="1" i="1" dirty="0"/>
          </a:p>
          <a:p>
            <a:endParaRPr lang="tr-TR" sz="2400" b="1" i="1" dirty="0" smtClean="0"/>
          </a:p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41900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/>
              <a:t>5-</a:t>
            </a:r>
            <a:r>
              <a:rPr lang="tr-TR" i="1" dirty="0"/>
              <a:t>) </a:t>
            </a:r>
            <a:r>
              <a:rPr lang="tr-TR" i="1" dirty="0" err="1"/>
              <a:t>Bibliyometri</a:t>
            </a:r>
            <a:r>
              <a:rPr lang="tr-TR" i="1" dirty="0"/>
              <a:t> ve </a:t>
            </a:r>
            <a:r>
              <a:rPr lang="tr-TR" i="1" dirty="0" err="1"/>
              <a:t>bibliyometrik</a:t>
            </a:r>
            <a:r>
              <a:rPr lang="tr-TR" i="1" dirty="0"/>
              <a:t> incelemelerle ilgili eleştirilerimiz 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sz="3000" b="1" i="1" dirty="0" smtClean="0"/>
          </a:p>
          <a:p>
            <a:endParaRPr lang="tr-TR" sz="3000" b="1" i="1" dirty="0"/>
          </a:p>
          <a:p>
            <a:endParaRPr lang="tr-TR" sz="3000" b="1" i="1" dirty="0" smtClean="0"/>
          </a:p>
          <a:p>
            <a:r>
              <a:rPr lang="tr-TR" sz="3000" b="1" i="1" dirty="0" smtClean="0"/>
              <a:t>5-A) Literatürü </a:t>
            </a:r>
            <a:r>
              <a:rPr lang="tr-TR" sz="3000" b="1" i="1" dirty="0"/>
              <a:t>oluşturan </a:t>
            </a:r>
            <a:r>
              <a:rPr lang="tr-TR" sz="3000" b="1" i="1" dirty="0" err="1"/>
              <a:t>veritabanlarına</a:t>
            </a:r>
            <a:r>
              <a:rPr lang="tr-TR" sz="3000" b="1" i="1" dirty="0"/>
              <a:t> ilişkin teknik </a:t>
            </a:r>
            <a:r>
              <a:rPr lang="tr-TR" sz="3000" b="1" i="1" dirty="0" smtClean="0"/>
              <a:t>sorunlar</a:t>
            </a:r>
          </a:p>
          <a:p>
            <a:r>
              <a:rPr lang="tr-TR" dirty="0" smtClean="0"/>
              <a:t>Aynı </a:t>
            </a:r>
            <a:r>
              <a:rPr lang="tr-TR" dirty="0"/>
              <a:t>isme sahip farklı yazarlara ilişkin teknik </a:t>
            </a:r>
            <a:r>
              <a:rPr lang="tr-TR" dirty="0" smtClean="0"/>
              <a:t>sorunlar</a:t>
            </a:r>
            <a:endParaRPr lang="tr-TR" dirty="0"/>
          </a:p>
          <a:p>
            <a:r>
              <a:rPr lang="tr-TR" dirty="0" smtClean="0"/>
              <a:t>Birden </a:t>
            </a:r>
            <a:r>
              <a:rPr lang="tr-TR" dirty="0"/>
              <a:t>fazla isme sahip aynı yazarın farklı yazarlar gibi algılanmasına ilişkin teknik sorunlar</a:t>
            </a:r>
          </a:p>
          <a:p>
            <a:r>
              <a:rPr lang="tr-TR" dirty="0" smtClean="0"/>
              <a:t>Atıf </a:t>
            </a:r>
            <a:r>
              <a:rPr lang="tr-TR" dirty="0"/>
              <a:t>dizinlerinin kapsadığı </a:t>
            </a:r>
            <a:r>
              <a:rPr lang="tr-TR" dirty="0" smtClean="0"/>
              <a:t>bilgi </a:t>
            </a:r>
            <a:r>
              <a:rPr lang="tr-TR" dirty="0"/>
              <a:t>kaynaklarına ilişkin teknik sorunlar</a:t>
            </a:r>
          </a:p>
          <a:p>
            <a:r>
              <a:rPr lang="tr-TR" dirty="0" smtClean="0"/>
              <a:t>Atıf </a:t>
            </a:r>
            <a:r>
              <a:rPr lang="tr-TR" dirty="0"/>
              <a:t>dizinlerinin kapsadığı </a:t>
            </a:r>
            <a:r>
              <a:rPr lang="tr-TR" dirty="0" smtClean="0"/>
              <a:t>bilgi kaynaklarının </a:t>
            </a:r>
            <a:r>
              <a:rPr lang="tr-TR" dirty="0"/>
              <a:t>dillerine ilişkin teknik sorunlar</a:t>
            </a:r>
          </a:p>
          <a:p>
            <a:r>
              <a:rPr lang="tr-TR" dirty="0" smtClean="0"/>
              <a:t>Atıf </a:t>
            </a:r>
            <a:r>
              <a:rPr lang="tr-TR" dirty="0"/>
              <a:t>dizinlerine ilişkin diğer sorunlar</a:t>
            </a:r>
          </a:p>
          <a:p>
            <a:endParaRPr lang="tr-TR" sz="3000" b="1" i="1" dirty="0"/>
          </a:p>
          <a:p>
            <a:endParaRPr lang="tr-TR" sz="2400" b="1" i="1" dirty="0" smtClean="0"/>
          </a:p>
          <a:p>
            <a:endParaRPr lang="tr-TR" sz="2400" b="1" i="1" dirty="0"/>
          </a:p>
          <a:p>
            <a:endParaRPr lang="tr-TR" sz="2400" b="1" i="1" dirty="0" smtClean="0"/>
          </a:p>
          <a:p>
            <a:endParaRPr lang="tr-TR" sz="2400" b="1" i="1" dirty="0"/>
          </a:p>
          <a:p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115647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Çerçev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TM03457475[[fn=Çerçeve]]</Template>
  <TotalTime>34</TotalTime>
  <Words>338</Words>
  <Application>Microsoft Office PowerPoint</Application>
  <PresentationFormat>Geniş ekran</PresentationFormat>
  <Paragraphs>66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 Antiqua</vt:lpstr>
      <vt:lpstr>Calibri</vt:lpstr>
      <vt:lpstr>Corbel</vt:lpstr>
      <vt:lpstr>Times New Roman</vt:lpstr>
      <vt:lpstr>Wingdings 2</vt:lpstr>
      <vt:lpstr>Çerçeve</vt:lpstr>
      <vt:lpstr>Bibliyometride Temel Kavramlar: Eleştirel Bir Yaklaşım</vt:lpstr>
      <vt:lpstr>1-A) Giriş: Bibliyometrinin tanımı </vt:lpstr>
      <vt:lpstr>1-B) Bildirin amacı</vt:lpstr>
      <vt:lpstr>1-C) Bildiriye ilişkin araştırma yöntemi</vt:lpstr>
      <vt:lpstr>1-D) Bildiriye ilişkin hipotez: </vt:lpstr>
      <vt:lpstr>2-) Bibliyometri ve bibliyometrik incelemelerle ilgili eleştirilerimiz :</vt:lpstr>
      <vt:lpstr>3-) Bibliyometri ve bibliyometrik incelemelerle ilgili eleştirilerimiz :</vt:lpstr>
      <vt:lpstr>4-) Bibliyometri ve bibliyometrik incelemelerle ilgili eleştirilerimiz :</vt:lpstr>
      <vt:lpstr>5-) Bibliyometri ve bibliyometrik incelemelerle ilgili eleştirilerimiz :</vt:lpstr>
      <vt:lpstr>6-) Sonuç: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Bibliyometride Temel Kavramlar: Eleştirel Bir Yaklaşım</dc:title>
  <dc:creator>Topik000004</dc:creator>
  <cp:lastModifiedBy>Topik000004</cp:lastModifiedBy>
  <cp:revision>9</cp:revision>
  <dcterms:created xsi:type="dcterms:W3CDTF">2018-10-27T06:32:31Z</dcterms:created>
  <dcterms:modified xsi:type="dcterms:W3CDTF">2018-10-27T07:07:19Z</dcterms:modified>
</cp:coreProperties>
</file>